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5" r:id="rId7"/>
    <p:sldId id="263" r:id="rId8"/>
    <p:sldId id="266" r:id="rId9"/>
    <p:sldId id="264" r:id="rId10"/>
    <p:sldId id="267" r:id="rId11"/>
    <p:sldId id="273" r:id="rId12"/>
    <p:sldId id="275" r:id="rId13"/>
    <p:sldId id="276" r:id="rId14"/>
    <p:sldId id="277" r:id="rId15"/>
    <p:sldId id="278" r:id="rId16"/>
    <p:sldId id="280" r:id="rId17"/>
    <p:sldId id="270" r:id="rId18"/>
    <p:sldId id="271" r:id="rId19"/>
    <p:sldId id="279" r:id="rId20"/>
    <p:sldId id="281" r:id="rId21"/>
    <p:sldId id="259" r:id="rId22"/>
    <p:sldId id="25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.ucsd.edu/static/TimeSeries.pdf" TargetMode="External"/><Relationship Id="rId7" Type="http://schemas.openxmlformats.org/officeDocument/2006/relationships/hyperlink" Target="http://ieeexplore.ieee.org/abstract/document/5206847/" TargetMode="External"/><Relationship Id="rId2" Type="http://schemas.openxmlformats.org/officeDocument/2006/relationships/hyperlink" Target="http://www.cs.toronto.edu/~fleet/research/Papers/DynamicTextu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744047_42?LI=true" TargetMode="External"/><Relationship Id="rId5" Type="http://schemas.openxmlformats.org/officeDocument/2006/relationships/hyperlink" Target="https://escholarship.org/uc/item/2m50f2fb" TargetMode="External"/><Relationship Id="rId4" Type="http://schemas.openxmlformats.org/officeDocument/2006/relationships/hyperlink" Target="http://ww.vavlab.ee.boun.edu.tr/courses/574/material/books/blake_Active_Contours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Linear Dynamical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dirty="0"/>
              <a:t>: image of height </a:t>
            </a:r>
            <a:r>
              <a:rPr lang="en-US" i="1" dirty="0"/>
              <a:t>h</a:t>
            </a:r>
            <a:r>
              <a:rPr lang="en-US" dirty="0"/>
              <a:t> and width </a:t>
            </a:r>
            <a:r>
              <a:rPr lang="en-US" i="1" dirty="0"/>
              <a:t>w </a:t>
            </a:r>
            <a:r>
              <a:rPr lang="en-US" dirty="0"/>
              <a:t>at time </a:t>
            </a:r>
            <a:r>
              <a:rPr lang="en-US" i="1" dirty="0"/>
              <a:t>t</a:t>
            </a:r>
            <a:r>
              <a:rPr lang="en-US" dirty="0"/>
              <a:t>, usually flattened into 1 x </a:t>
            </a:r>
            <a:r>
              <a:rPr lang="en-US" i="1" dirty="0" err="1"/>
              <a:t>hw</a:t>
            </a:r>
            <a:r>
              <a:rPr lang="en-US" dirty="0"/>
              <a:t> vector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: state space vector at time </a:t>
            </a:r>
            <a:r>
              <a:rPr lang="en-US" i="1" dirty="0"/>
              <a:t>t</a:t>
            </a:r>
            <a:r>
              <a:rPr lang="en-US" dirty="0"/>
              <a:t>, 1 x </a:t>
            </a:r>
            <a:r>
              <a:rPr lang="en-US" i="1" dirty="0"/>
              <a:t>q</a:t>
            </a:r>
            <a:r>
              <a:rPr lang="en-US" dirty="0"/>
              <a:t> (where </a:t>
            </a:r>
            <a:r>
              <a:rPr lang="en-US" i="1" dirty="0"/>
              <a:t>q </a:t>
            </a:r>
            <a:r>
              <a:rPr lang="en-US" dirty="0"/>
              <a:t>&lt;&lt;&lt; </a:t>
            </a:r>
            <a:r>
              <a:rPr lang="en-US" i="1" dirty="0" err="1"/>
              <a:t>hw</a:t>
            </a:r>
            <a:r>
              <a:rPr lang="en-US" dirty="0"/>
              <a:t>)</a:t>
            </a:r>
          </a:p>
          <a:p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</a:p>
          <a:p>
            <a:r>
              <a:rPr lang="en-US" i="1" dirty="0"/>
              <a:t>C</a:t>
            </a:r>
            <a:r>
              <a:rPr lang="en-US" dirty="0"/>
              <a:t>: output matrix, maps between spaces, </a:t>
            </a:r>
            <a:r>
              <a:rPr lang="en-US" i="1" dirty="0" err="1"/>
              <a:t>hw</a:t>
            </a:r>
            <a:r>
              <a:rPr lang="en-US" i="1" dirty="0"/>
              <a:t> </a:t>
            </a:r>
            <a:r>
              <a:rPr lang="en-US" dirty="0"/>
              <a:t>x</a:t>
            </a:r>
            <a:r>
              <a:rPr lang="en-US" i="1" dirty="0"/>
              <a:t>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in a sequence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“state”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inherent to the system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of these is 1 column of </a:t>
            </a:r>
            <a:r>
              <a:rPr lang="en-US" i="1" dirty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There are </a:t>
            </a:r>
            <a:r>
              <a:rPr lang="en-US" i="1" dirty="0"/>
              <a:t>q</a:t>
            </a:r>
            <a:r>
              <a:rPr lang="en-US" dirty="0"/>
              <a:t> of them (first 4 shown here).</a:t>
            </a:r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/>
              <a:t>How do we learn the appearance model?</a:t>
            </a:r>
          </a:p>
          <a:p>
            <a:r>
              <a:rPr lang="en-US" dirty="0"/>
              <a:t>Choose state-space dimension size </a:t>
            </a:r>
            <a:r>
              <a:rPr lang="en-US" i="1" dirty="0"/>
              <a:t>q</a:t>
            </a:r>
          </a:p>
          <a:p>
            <a:r>
              <a:rPr lang="en-US" dirty="0"/>
              <a:t>Noise term is </a:t>
            </a:r>
            <a:r>
              <a:rPr lang="en-US" dirty="0" err="1"/>
              <a:t>i.i.d</a:t>
            </a:r>
            <a:r>
              <a:rPr lang="en-US" dirty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U</a:t>
            </a:r>
            <a:r>
              <a:rPr lang="en-US" dirty="0"/>
              <a:t>-hat is a matrix of the first </a:t>
            </a:r>
            <a:r>
              <a:rPr lang="en-US" i="1" dirty="0"/>
              <a:t>q</a:t>
            </a:r>
            <a:r>
              <a:rPr lang="en-US" dirty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V</a:t>
            </a:r>
            <a:r>
              <a:rPr lang="en-US"/>
              <a:t>-hat </a:t>
            </a:r>
            <a:r>
              <a:rPr lang="en-US" dirty="0"/>
              <a:t>is a matrix of the first </a:t>
            </a:r>
            <a:r>
              <a:rPr lang="en-US" i="1" dirty="0"/>
              <a:t>q</a:t>
            </a:r>
            <a:r>
              <a:rPr lang="en-US" dirty="0"/>
              <a:t> columns </a:t>
            </a:r>
            <a:r>
              <a:rPr lang="en-US"/>
              <a:t>of </a:t>
            </a:r>
            <a:r>
              <a:rPr lang="en-US" i="1"/>
              <a:t>V</a:t>
            </a:r>
            <a:r>
              <a:rPr lang="en-US"/>
              <a:t>, and sigma-hat is a diagonal matrix of the first </a:t>
            </a:r>
            <a:r>
              <a:rPr lang="en-US" i="1"/>
              <a:t>q</a:t>
            </a:r>
            <a:r>
              <a:rPr lang="en-US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t-1</a:t>
            </a:r>
            <a:r>
              <a:rPr lang="en-US" dirty="0"/>
              <a:t>: state space vectors at times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mr-IN" i="1" dirty="0"/>
              <a:t>–</a:t>
            </a:r>
            <a:r>
              <a:rPr lang="en-US" i="1" dirty="0"/>
              <a:t> 1</a:t>
            </a:r>
            <a:r>
              <a:rPr lang="en-US" dirty="0"/>
              <a:t>, each 1 x </a:t>
            </a:r>
            <a:r>
              <a:rPr lang="en-US" i="1" dirty="0"/>
              <a:t>q</a:t>
            </a:r>
            <a:r>
              <a:rPr lang="en-US" dirty="0"/>
              <a:t> vector</a:t>
            </a:r>
          </a:p>
          <a:p>
            <a:r>
              <a:rPr lang="en-US" i="1" dirty="0"/>
              <a:t>A</a:t>
            </a:r>
            <a:r>
              <a:rPr lang="en-US" dirty="0"/>
              <a:t>: transition matrix,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 </a:t>
            </a:r>
            <a:r>
              <a:rPr lang="en-US" dirty="0"/>
              <a:t>matrix</a:t>
            </a:r>
          </a:p>
          <a:p>
            <a:r>
              <a:rPr lang="en-US" i="1" dirty="0"/>
              <a:t>W</a:t>
            </a:r>
            <a:r>
              <a:rPr lang="en-US" dirty="0"/>
              <a:t>: driving noise,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</a:t>
            </a:r>
            <a:r>
              <a:rPr lang="en-US" dirty="0"/>
              <a:t> matrix</a:t>
            </a:r>
          </a:p>
          <a:p>
            <a:r>
              <a:rPr lang="en-US" i="1" dirty="0" err="1"/>
              <a:t>v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time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</a:t>
            </a:r>
            <a:r>
              <a:rPr lang="en-US" i="1" dirty="0"/>
              <a:t>t - 1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Driving noise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State transition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/>
              <a:t>Three textures</a:t>
            </a:r>
          </a:p>
          <a:p>
            <a:r>
              <a:rPr lang="en-US" i="1" dirty="0"/>
              <a:t>q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/>
              <a:t>How do we learn the state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Stay tuned for Homework 2…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as 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/>
              <a:t>Once we’ve learned the parameters, we can </a:t>
            </a:r>
            <a:r>
              <a:rPr lang="en-US" i="1" dirty="0"/>
              <a:t>generate new instances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Major strength of LDS!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PCA = Linear + Gaussian</a:t>
            </a:r>
          </a:p>
          <a:p>
            <a:r>
              <a:rPr lang="en-US" dirty="0"/>
              <a:t>What if the </a:t>
            </a:r>
            <a:r>
              <a:rPr lang="en-US" i="1" dirty="0"/>
              <a:t>state space</a:t>
            </a:r>
            <a:r>
              <a:rPr lang="en-US" dirty="0"/>
              <a:t> isn’t linear, or data aren’t Gaussian?</a:t>
            </a:r>
          </a:p>
          <a:p>
            <a:endParaRPr lang="en-US" dirty="0"/>
          </a:p>
          <a:p>
            <a:r>
              <a:rPr lang="en-US" dirty="0"/>
              <a:t>Nonlinear appearance models</a:t>
            </a:r>
          </a:p>
          <a:p>
            <a:pPr lvl="1"/>
            <a:r>
              <a:rPr lang="en-US" dirty="0"/>
              <a:t>Wavelets</a:t>
            </a:r>
          </a:p>
          <a:p>
            <a:pPr lvl="1"/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LLE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/>
              <a:t>Comparing LDS models</a:t>
            </a:r>
          </a:p>
          <a:p>
            <a:endParaRPr lang="en-US" dirty="0"/>
          </a:p>
          <a:p>
            <a:r>
              <a:rPr lang="en-US" dirty="0"/>
              <a:t>Given a sequence </a:t>
            </a:r>
            <a:r>
              <a:rPr lang="en-US" i="1" dirty="0"/>
              <a:t>Y</a:t>
            </a:r>
            <a:r>
              <a:rPr lang="en-US" dirty="0"/>
              <a:t>: </a:t>
            </a:r>
          </a:p>
          <a:p>
            <a:r>
              <a:rPr lang="en-US" dirty="0"/>
              <a:t>New sequence </a:t>
            </a:r>
            <a:r>
              <a:rPr lang="en-US" i="1" dirty="0"/>
              <a:t>Y’</a:t>
            </a:r>
            <a:r>
              <a:rPr lang="en-US" dirty="0"/>
              <a:t>:</a:t>
            </a:r>
          </a:p>
          <a:p>
            <a:r>
              <a:rPr lang="en-US" b="1" dirty="0"/>
              <a:t>How do we compare these systems?</a:t>
            </a:r>
          </a:p>
          <a:p>
            <a:r>
              <a:rPr lang="en-US" dirty="0"/>
              <a:t>Despite linear formulation, </a:t>
            </a:r>
            <a:br>
              <a:rPr lang="en-US" dirty="0"/>
            </a:br>
            <a:r>
              <a:rPr lang="en-US" dirty="0"/>
              <a:t>are NOT Euclidean</a:t>
            </a:r>
          </a:p>
          <a:p>
            <a:r>
              <a:rPr lang="en-US" dirty="0"/>
              <a:t>Valid distance metrics include spectral methods and distribution comparators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/>
              <a:t>Select multiple, non-overlapping patches from each video</a:t>
            </a:r>
          </a:p>
          <a:p>
            <a:r>
              <a:rPr lang="en-US" dirty="0"/>
              <a:t>Build LDS for each patch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/>
              <a:t>Motion analysis via optical flow</a:t>
            </a:r>
          </a:p>
          <a:p>
            <a:r>
              <a:rPr lang="en-US" dirty="0"/>
              <a:t>Parametric vs energy-based formulations</a:t>
            </a:r>
          </a:p>
          <a:p>
            <a:r>
              <a:rPr lang="en-US" dirty="0"/>
              <a:t>Importance of assumptions</a:t>
            </a:r>
          </a:p>
          <a:p>
            <a:r>
              <a:rPr lang="en-US" dirty="0"/>
              <a:t>Modern formulations</a:t>
            </a:r>
          </a:p>
          <a:p>
            <a:pPr lvl="1"/>
            <a:r>
              <a:rPr lang="en-US" dirty="0"/>
              <a:t>Robustness to outliers (large optical flow)</a:t>
            </a:r>
          </a:p>
          <a:p>
            <a:pPr lvl="1"/>
            <a:r>
              <a:rPr lang="en-US" dirty="0"/>
              <a:t>Relatedness to </a:t>
            </a:r>
            <a:r>
              <a:rPr lang="en-US" dirty="0" err="1"/>
              <a:t>markov</a:t>
            </a:r>
            <a:r>
              <a:rPr lang="en-US" dirty="0"/>
              <a:t> random fields</a:t>
            </a:r>
          </a:p>
          <a:p>
            <a:pPr lvl="1"/>
            <a:r>
              <a:rPr lang="en-US" dirty="0"/>
              <a:t>Coarse-to-fine image pyramids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2AD5-46A0-D54F-82C8-B0A9DCA6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E6E9-C405-1B4B-A6CD-EFF88D34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textures are motion with statistical regularity</a:t>
            </a:r>
          </a:p>
          <a:p>
            <a:r>
              <a:rPr lang="en-US" dirty="0"/>
              <a:t>Regularity can be exploited through parametric representation</a:t>
            </a:r>
          </a:p>
          <a:p>
            <a:r>
              <a:rPr lang="en-US" dirty="0"/>
              <a:t>Linear dynamical systems (LDS)</a:t>
            </a:r>
          </a:p>
          <a:p>
            <a:pPr lvl="1"/>
            <a:r>
              <a:rPr lang="en-US" dirty="0"/>
              <a:t>Autoregressive models (AR)</a:t>
            </a:r>
          </a:p>
          <a:p>
            <a:pPr lvl="1"/>
            <a:r>
              <a:rPr lang="en-US" dirty="0"/>
              <a:t>Markov assumption</a:t>
            </a:r>
          </a:p>
          <a:p>
            <a:pPr lvl="1"/>
            <a:r>
              <a:rPr lang="en-US" dirty="0"/>
              <a:t>Representation model + State model</a:t>
            </a:r>
          </a:p>
          <a:p>
            <a:pPr lvl="1"/>
            <a:r>
              <a:rPr lang="en-US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7294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Hyndman </a:t>
            </a:r>
            <a:r>
              <a:rPr lang="en-US" i="1" dirty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http://www.cs.toronto.edu/~fleet/research/Papers/DynamicTextures.pdf</a:t>
            </a:r>
            <a:r>
              <a:rPr lang="en-US" dirty="0"/>
              <a:t> </a:t>
            </a:r>
          </a:p>
          <a:p>
            <a:r>
              <a:rPr lang="en-US" dirty="0"/>
              <a:t>Shumway and </a:t>
            </a:r>
            <a:r>
              <a:rPr lang="en-US" dirty="0" err="1"/>
              <a:t>Stoffer</a:t>
            </a:r>
            <a:r>
              <a:rPr lang="en-US" dirty="0"/>
              <a:t>, </a:t>
            </a:r>
            <a:r>
              <a:rPr lang="en-US" i="1" dirty="0"/>
              <a:t>Time Series Analysis and Its Applications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http://www.db.ucsd.edu/static/TimeSeries.pdf</a:t>
            </a:r>
            <a:r>
              <a:rPr lang="en-US" dirty="0"/>
              <a:t> </a:t>
            </a:r>
          </a:p>
          <a:p>
            <a:r>
              <a:rPr lang="en-US" dirty="0"/>
              <a:t>Blake and </a:t>
            </a:r>
            <a:r>
              <a:rPr lang="en-US" dirty="0" err="1"/>
              <a:t>Isard</a:t>
            </a:r>
            <a:r>
              <a:rPr lang="en-US" dirty="0"/>
              <a:t>, </a:t>
            </a:r>
            <a:r>
              <a:rPr lang="en-US" i="1" dirty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http://ww.vavlab.ee.boun.edu.tr/courses/574/material/books/blake_Active_Contours.pdf</a:t>
            </a:r>
            <a:r>
              <a:rPr lang="en-US" dirty="0"/>
              <a:t> </a:t>
            </a:r>
          </a:p>
          <a:p>
            <a:r>
              <a:rPr lang="en-US" dirty="0" err="1"/>
              <a:t>Doretto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“Dynamic Textures”, IJCV 2003 </a:t>
            </a:r>
            <a:r>
              <a:rPr lang="en-US" dirty="0">
                <a:hlinkClick r:id="rId5"/>
              </a:rPr>
              <a:t>https://escholarship.org/uc/item/2m50f2fb</a:t>
            </a:r>
            <a:r>
              <a:rPr lang="en-US" dirty="0"/>
              <a:t> </a:t>
            </a:r>
          </a:p>
          <a:p>
            <a:r>
              <a:rPr lang="en-US" dirty="0" err="1"/>
              <a:t>Woolfe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“Shift Invariant Dynamic Texture Recognition”, ECCV 2006 </a:t>
            </a:r>
            <a:r>
              <a:rPr lang="en-US" dirty="0">
                <a:hlinkClick r:id="rId6"/>
              </a:rPr>
              <a:t>https://link.springer.com/chapter/10.1007%2F11744047_42?LI=true</a:t>
            </a:r>
            <a:r>
              <a:rPr lang="en-US" dirty="0"/>
              <a:t> </a:t>
            </a:r>
          </a:p>
          <a:p>
            <a:r>
              <a:rPr lang="en-US" dirty="0" err="1"/>
              <a:t>Ravichandran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 type of motion: </a:t>
            </a:r>
            <a:r>
              <a:rPr lang="en-US" b="1" dirty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“Dynamic textured sequences are scenes with complex motion patterns due to interactions between multiple moving components.”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Blowing leaves</a:t>
            </a:r>
          </a:p>
          <a:p>
            <a:pPr lvl="1"/>
            <a:r>
              <a:rPr lang="en-US" dirty="0"/>
              <a:t>Flickering flames</a:t>
            </a:r>
          </a:p>
          <a:p>
            <a:pPr lvl="1"/>
            <a:r>
              <a:rPr lang="en-US" dirty="0"/>
              <a:t>Water rippling</a:t>
            </a:r>
          </a:p>
          <a:p>
            <a:r>
              <a:rPr lang="en-US" b="1" dirty="0"/>
              <a:t>Multiple moving components: problematic for optical flow</a:t>
            </a:r>
            <a:endParaRPr lang="en-US" dirty="0"/>
          </a:p>
          <a:p>
            <a:r>
              <a:rPr lang="en-US" dirty="0"/>
              <a:t>How to analyze dynamic textures?</a:t>
            </a:r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/>
              <a:t>Hand tracking</a:t>
            </a:r>
          </a:p>
          <a:p>
            <a:r>
              <a:rPr lang="en-US" dirty="0"/>
              <a:t>Top row: slow movements</a:t>
            </a:r>
          </a:p>
          <a:p>
            <a:r>
              <a:rPr lang="en-US" dirty="0"/>
              <a:t>Bottom row: fast movements</a:t>
            </a:r>
          </a:p>
          <a:p>
            <a:r>
              <a:rPr lang="en-US" b="1" dirty="0"/>
              <a:t>Fixed curves or priors cannot exploit coherence of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2054</TotalTime>
  <Words>788</Words>
  <Application>Microsoft Macintosh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Depth</vt:lpstr>
      <vt:lpstr>Linear Dynamical Systems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Conclusion</vt:lpstr>
      <vt:lpstr>References</vt:lpstr>
      <vt:lpstr>Homework 1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53</cp:revision>
  <dcterms:created xsi:type="dcterms:W3CDTF">2017-09-09T19:38:33Z</dcterms:created>
  <dcterms:modified xsi:type="dcterms:W3CDTF">2021-09-14T18:09:37Z</dcterms:modified>
</cp:coreProperties>
</file>